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89" r:id="rId4"/>
    <p:sldId id="288" r:id="rId5"/>
    <p:sldId id="315" r:id="rId6"/>
    <p:sldId id="295" r:id="rId7"/>
    <p:sldId id="296" r:id="rId8"/>
    <p:sldId id="307" r:id="rId9"/>
    <p:sldId id="308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1066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84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755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31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33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390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7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59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62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D3F4E-C85A-4DF7-973D-0BFEDAF98376}" type="datetimeFigureOut">
              <a:rPr lang="es-MX" smtClean="0"/>
              <a:pPr/>
              <a:t>04/08/2023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7772-8DB0-4420-A8AC-19403273498B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579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felix.gamez@sinaloa.gob.mx" TargetMode="External"/><Relationship Id="rId2" Type="http://schemas.openxmlformats.org/officeDocument/2006/relationships/hyperlink" Target="mailto:sergio.castil@sinaloa.gob.mx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elix.gamez@sinaloa.gob.mx" TargetMode="External"/><Relationship Id="rId2" Type="http://schemas.openxmlformats.org/officeDocument/2006/relationships/hyperlink" Target="mailto:Sergio.castil@sinaloa.gob.mx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elix.gamez@sinaloa.gob.mx" TargetMode="External"/><Relationship Id="rId2" Type="http://schemas.openxmlformats.org/officeDocument/2006/relationships/hyperlink" Target="mailto:Sergio.castil@sinaloa.gob.mx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9">
            <a:extLst>
              <a:ext uri="{FF2B5EF4-FFF2-40B4-BE49-F238E27FC236}">
                <a16:creationId xmlns:a16="http://schemas.microsoft.com/office/drawing/2014/main" id="{0DF91E47-1018-C588-CF60-7C22E46C55AB}"/>
              </a:ext>
            </a:extLst>
          </p:cNvPr>
          <p:cNvSpPr/>
          <p:nvPr/>
        </p:nvSpPr>
        <p:spPr>
          <a:xfrm>
            <a:off x="-1" y="0"/>
            <a:ext cx="2705101" cy="6858000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Google Shape;56;p13">
            <a:extLst>
              <a:ext uri="{FF2B5EF4-FFF2-40B4-BE49-F238E27FC236}">
                <a16:creationId xmlns:a16="http://schemas.microsoft.com/office/drawing/2014/main" id="{40B7DCE9-F0CF-B2EC-B31C-BF51DC242FD7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40677" y="2693322"/>
            <a:ext cx="2400300" cy="90216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29">
            <a:extLst>
              <a:ext uri="{FF2B5EF4-FFF2-40B4-BE49-F238E27FC236}">
                <a16:creationId xmlns:a16="http://schemas.microsoft.com/office/drawing/2014/main" id="{733B6146-D273-3B33-A958-8132F73CDC8C}"/>
              </a:ext>
            </a:extLst>
          </p:cNvPr>
          <p:cNvSpPr txBox="1"/>
          <p:nvPr/>
        </p:nvSpPr>
        <p:spPr>
          <a:xfrm>
            <a:off x="3116288" y="2784318"/>
            <a:ext cx="581968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SEGUNDO </a:t>
            </a:r>
            <a:r>
              <a:rPr lang="es-MX" sz="3200" b="1" dirty="0">
                <a:solidFill>
                  <a:srgbClr val="773044"/>
                </a:solidFill>
                <a:latin typeface="+mj-lt"/>
              </a:rPr>
              <a:t>INFORME</a:t>
            </a:r>
          </a:p>
        </p:txBody>
      </p:sp>
      <p:sp>
        <p:nvSpPr>
          <p:cNvPr id="8" name="7 Rectángulo">
            <a:extLst>
              <a:ext uri="{FF2B5EF4-FFF2-40B4-BE49-F238E27FC236}">
                <a16:creationId xmlns:a16="http://schemas.microsoft.com/office/drawing/2014/main" id="{DC76E902-7F13-4D4F-481A-C576F47D35F2}"/>
              </a:ext>
            </a:extLst>
          </p:cNvPr>
          <p:cNvSpPr/>
          <p:nvPr/>
        </p:nvSpPr>
        <p:spPr>
          <a:xfrm>
            <a:off x="3507383" y="2405743"/>
            <a:ext cx="5037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Lineamientos Generales para Elaborar el </a:t>
            </a:r>
          </a:p>
        </p:txBody>
      </p:sp>
      <p:sp>
        <p:nvSpPr>
          <p:cNvPr id="9" name="13 Rectángulo">
            <a:extLst>
              <a:ext uri="{FF2B5EF4-FFF2-40B4-BE49-F238E27FC236}">
                <a16:creationId xmlns:a16="http://schemas.microsoft.com/office/drawing/2014/main" id="{C3F4B260-FD68-59DD-251B-E67D00F735CC}"/>
              </a:ext>
            </a:extLst>
          </p:cNvPr>
          <p:cNvSpPr/>
          <p:nvPr/>
        </p:nvSpPr>
        <p:spPr>
          <a:xfrm>
            <a:off x="3441699" y="3359651"/>
            <a:ext cx="5168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 GOBIERNO</a:t>
            </a:r>
            <a:endParaRPr lang="es-MX" sz="32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10" name="CuadroTexto 29">
            <a:extLst>
              <a:ext uri="{FF2B5EF4-FFF2-40B4-BE49-F238E27FC236}">
                <a16:creationId xmlns:a16="http://schemas.microsoft.com/office/drawing/2014/main" id="{BD089097-FE86-AA84-A0BD-C734D814B72C}"/>
              </a:ext>
            </a:extLst>
          </p:cNvPr>
          <p:cNvSpPr txBox="1"/>
          <p:nvPr/>
        </p:nvSpPr>
        <p:spPr>
          <a:xfrm>
            <a:off x="4403316" y="3962242"/>
            <a:ext cx="33999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lbertus Extra Bold" pitchFamily="34" charset="0"/>
              </a:rPr>
              <a:t>2  0  2  3  </a:t>
            </a:r>
            <a:endParaRPr lang="es-MX" sz="2400" b="1" dirty="0">
              <a:solidFill>
                <a:srgbClr val="773044"/>
              </a:solidFill>
              <a:latin typeface="Albertus Extra Bold" pitchFamily="34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64F28D5-2A92-040A-0030-5C0D27471B2B}"/>
              </a:ext>
            </a:extLst>
          </p:cNvPr>
          <p:cNvSpPr/>
          <p:nvPr/>
        </p:nvSpPr>
        <p:spPr>
          <a:xfrm>
            <a:off x="3964337" y="595763"/>
            <a:ext cx="42779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Calibri Light (Títulos)"/>
                <a:cs typeface="LilyUPC" pitchFamily="34" charset="-34"/>
              </a:rPr>
              <a:t>Secretaría de Administración y Finanzas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63937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7013E58-C8BD-748A-A8B7-1D2818A29840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3" name="Google Shape;56;p13">
            <a:extLst>
              <a:ext uri="{FF2B5EF4-FFF2-40B4-BE49-F238E27FC236}">
                <a16:creationId xmlns:a16="http://schemas.microsoft.com/office/drawing/2014/main" id="{69ADB977-681F-3675-E3D4-E0DCCE7562D3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36">
            <a:extLst>
              <a:ext uri="{FF2B5EF4-FFF2-40B4-BE49-F238E27FC236}">
                <a16:creationId xmlns:a16="http://schemas.microsoft.com/office/drawing/2014/main" id="{77E16900-C100-0EAE-8CB7-4E49CD2E89B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6" name="Rectángulo 9">
            <a:extLst>
              <a:ext uri="{FF2B5EF4-FFF2-40B4-BE49-F238E27FC236}">
                <a16:creationId xmlns:a16="http://schemas.microsoft.com/office/drawing/2014/main" id="{337D02E1-0AA3-7DDC-AF9A-7C2AF39F267A}"/>
              </a:ext>
            </a:extLst>
          </p:cNvPr>
          <p:cNvSpPr/>
          <p:nvPr/>
        </p:nvSpPr>
        <p:spPr>
          <a:xfrm>
            <a:off x="1949156" y="3529643"/>
            <a:ext cx="5867400" cy="6544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/>
          </a:p>
        </p:txBody>
      </p:sp>
      <p:sp>
        <p:nvSpPr>
          <p:cNvPr id="7" name="Rectángulo 9">
            <a:extLst>
              <a:ext uri="{FF2B5EF4-FFF2-40B4-BE49-F238E27FC236}">
                <a16:creationId xmlns:a16="http://schemas.microsoft.com/office/drawing/2014/main" id="{E1BD7DA0-5AB1-2CA7-29D3-A321076B208E}"/>
              </a:ext>
            </a:extLst>
          </p:cNvPr>
          <p:cNvSpPr/>
          <p:nvPr/>
        </p:nvSpPr>
        <p:spPr>
          <a:xfrm>
            <a:off x="1949156" y="2664203"/>
            <a:ext cx="5867400" cy="6544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/>
          </a:p>
        </p:txBody>
      </p:sp>
      <p:sp>
        <p:nvSpPr>
          <p:cNvPr id="8" name="8 Rectángulo">
            <a:extLst>
              <a:ext uri="{FF2B5EF4-FFF2-40B4-BE49-F238E27FC236}">
                <a16:creationId xmlns:a16="http://schemas.microsoft.com/office/drawing/2014/main" id="{5DC833AD-06F2-64D0-4578-53E10212F848}"/>
              </a:ext>
            </a:extLst>
          </p:cNvPr>
          <p:cNvSpPr/>
          <p:nvPr/>
        </p:nvSpPr>
        <p:spPr>
          <a:xfrm>
            <a:off x="3203964" y="2735782"/>
            <a:ext cx="37193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Bases para la elaboración del </a:t>
            </a:r>
          </a:p>
          <a:p>
            <a:pPr algn="ctr"/>
            <a:r>
              <a:rPr lang="es-ES" sz="22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Anexo Estadístico del Informe</a:t>
            </a:r>
            <a:endParaRPr lang="es-MX" sz="2200" b="1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606B2B1-BD53-09F7-0F90-49A946946382}"/>
              </a:ext>
            </a:extLst>
          </p:cNvPr>
          <p:cNvSpPr txBox="1"/>
          <p:nvPr/>
        </p:nvSpPr>
        <p:spPr>
          <a:xfrm>
            <a:off x="2663619" y="3810492"/>
            <a:ext cx="4703831" cy="384721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sz="19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Sección a cargo de la Dirección de Estadística</a:t>
            </a:r>
            <a:endParaRPr lang="es-MX" sz="19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E57687-EF2E-F83A-3630-D7E2AE9A2ABA}"/>
              </a:ext>
            </a:extLst>
          </p:cNvPr>
          <p:cNvSpPr txBox="1"/>
          <p:nvPr/>
        </p:nvSpPr>
        <p:spPr>
          <a:xfrm>
            <a:off x="5580403" y="148368"/>
            <a:ext cx="3443955" cy="276999"/>
          </a:xfrm>
          <a:prstGeom prst="rect">
            <a:avLst/>
          </a:prstGeom>
          <a:solidFill>
            <a:srgbClr val="92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cs typeface="Arial" panose="020B0604020202020204" pitchFamily="34" charset="0"/>
              </a:rPr>
              <a:t>¿Cómo elaborar el Anexo Estadístico del Informe?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11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C0088CF-3719-5BFB-5D2C-BE1DDA03B1CB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208E5523-4E5B-73F0-B5C0-1DC4D2266503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9EB005E-0AF0-DC3D-8F19-3AD33F275B42}"/>
              </a:ext>
            </a:extLst>
          </p:cNvPr>
          <p:cNvSpPr txBox="1"/>
          <p:nvPr/>
        </p:nvSpPr>
        <p:spPr>
          <a:xfrm>
            <a:off x="5580403" y="148368"/>
            <a:ext cx="3443955" cy="276999"/>
          </a:xfrm>
          <a:prstGeom prst="rect">
            <a:avLst/>
          </a:prstGeom>
          <a:solidFill>
            <a:srgbClr val="92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cs typeface="Arial" panose="020B0604020202020204" pitchFamily="34" charset="0"/>
              </a:rPr>
              <a:t>¿Cómo elaborar el Anexo Estadístico del Informe?</a:t>
            </a:r>
            <a:endParaRPr lang="es-MX" sz="1200" dirty="0">
              <a:solidFill>
                <a:schemeClr val="bg1"/>
              </a:solidFill>
            </a:endParaRPr>
          </a:p>
        </p:txBody>
      </p:sp>
      <p:pic>
        <p:nvPicPr>
          <p:cNvPr id="6" name="Imagen 36">
            <a:extLst>
              <a:ext uri="{FF2B5EF4-FFF2-40B4-BE49-F238E27FC236}">
                <a16:creationId xmlns:a16="http://schemas.microsoft.com/office/drawing/2014/main" id="{1790EDFD-A7AC-377F-5439-E38FA7164D2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7" name="Rectángulo 1">
            <a:extLst>
              <a:ext uri="{FF2B5EF4-FFF2-40B4-BE49-F238E27FC236}">
                <a16:creationId xmlns:a16="http://schemas.microsoft.com/office/drawing/2014/main" id="{926D896D-02D7-D46B-2AD9-8DE1360C8822}"/>
              </a:ext>
            </a:extLst>
          </p:cNvPr>
          <p:cNvSpPr/>
          <p:nvPr/>
        </p:nvSpPr>
        <p:spPr>
          <a:xfrm>
            <a:off x="852854" y="1143203"/>
            <a:ext cx="7842739" cy="4647426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1" algn="just">
              <a:spcBef>
                <a:spcPct val="50000"/>
              </a:spcBef>
            </a:pPr>
            <a:r>
              <a:rPr lang="es-MX" sz="1850" b="1" dirty="0">
                <a:solidFill>
                  <a:srgbClr val="920000"/>
                </a:solidFill>
                <a:cs typeface="Arial" panose="020B0604020202020204" pitchFamily="34" charset="0"/>
              </a:rPr>
              <a:t>Puntos Generales:</a:t>
            </a:r>
          </a:p>
          <a:p>
            <a:pPr lvl="1" algn="just">
              <a:spcBef>
                <a:spcPct val="50000"/>
              </a:spcBef>
            </a:pPr>
            <a:endParaRPr lang="es-MX" sz="1850" b="1" dirty="0"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MX" sz="1850" dirty="0">
                <a:cs typeface="Arial" panose="020B0604020202020204" pitchFamily="34" charset="0"/>
              </a:rPr>
              <a:t>El anexo estadístico servirá de soporte del informe escrito.</a:t>
            </a:r>
          </a:p>
          <a:p>
            <a:pPr lvl="1" algn="just">
              <a:spcBef>
                <a:spcPct val="50000"/>
              </a:spcBef>
            </a:pPr>
            <a:endParaRPr lang="es-MX" sz="1850" dirty="0"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MX" sz="1850" dirty="0">
                <a:cs typeface="Arial" panose="020B0604020202020204" pitchFamily="34" charset="0"/>
              </a:rPr>
              <a:t>Las cifras proporcionadas al anexo estadístico deben corresponder exactamente con las del informe escrito</a:t>
            </a:r>
          </a:p>
          <a:p>
            <a:pPr marL="742950" lvl="1" indent="-28575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s-MX" sz="1850" dirty="0"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MX" sz="1850" dirty="0">
                <a:cs typeface="Arial" panose="020B0604020202020204" pitchFamily="34" charset="0"/>
              </a:rPr>
              <a:t>Para el anexo estadístico, se cuenta con enlaces específicos, a los que se les asigna uno o más cuadros para su llenado.</a:t>
            </a:r>
          </a:p>
          <a:p>
            <a:pPr marL="742950" lvl="1" indent="-28575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s-MX" sz="1850" dirty="0"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s-MX" sz="1850" dirty="0">
                <a:cs typeface="Arial" panose="020B0604020202020204" pitchFamily="34" charset="0"/>
              </a:rPr>
              <a:t>Los enlaces podrán proponer nuevos cuadros, que sustenten la información del Informe escrito.</a:t>
            </a:r>
          </a:p>
        </p:txBody>
      </p:sp>
    </p:spTree>
    <p:extLst>
      <p:ext uri="{BB962C8B-B14F-4D97-AF65-F5344CB8AC3E}">
        <p14:creationId xmlns:p14="http://schemas.microsoft.com/office/powerpoint/2010/main" val="2080702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26D896D-02D7-D46B-2AD9-8DE1360C8822}"/>
              </a:ext>
            </a:extLst>
          </p:cNvPr>
          <p:cNvSpPr/>
          <p:nvPr/>
        </p:nvSpPr>
        <p:spPr>
          <a:xfrm>
            <a:off x="913634" y="1146419"/>
            <a:ext cx="7998354" cy="4939814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MX" dirty="0">
                <a:cs typeface="Arial" panose="020B0604020202020204" pitchFamily="34" charset="0"/>
              </a:rPr>
              <a:t>1. Cifras para el año 2023:</a:t>
            </a:r>
            <a:endParaRPr lang="es-MX" b="1" dirty="0"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spcBef>
                <a:spcPct val="50000"/>
              </a:spcBef>
              <a:buFont typeface="+mj-lt"/>
              <a:buAutoNum type="alphaLcParenR"/>
            </a:pPr>
            <a:r>
              <a:rPr lang="es-MX" dirty="0">
                <a:cs typeface="Arial" panose="020B0604020202020204" pitchFamily="34" charset="0"/>
              </a:rPr>
              <a:t>Mensuales (enero-septiembre). Cuando los datos se puedan recabar y sea importante comparar el comportamiento mensual, por ejemplo: la ocupación</a:t>
            </a:r>
            <a:r>
              <a:rPr lang="es-ES" dirty="0">
                <a:cs typeface="Arial" panose="020B0604020202020204" pitchFamily="34" charset="0"/>
              </a:rPr>
              <a:t> hotelera en el caso de turismo.</a:t>
            </a:r>
            <a:endParaRPr lang="es-MX" dirty="0"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spcBef>
                <a:spcPct val="50000"/>
              </a:spcBef>
              <a:buFont typeface="+mj-lt"/>
              <a:buAutoNum type="alphaLcParenR"/>
            </a:pPr>
            <a:r>
              <a:rPr lang="es-MX" dirty="0">
                <a:cs typeface="Arial" panose="020B0604020202020204" pitchFamily="34" charset="0"/>
              </a:rPr>
              <a:t>Cifras preliminares, por ejemplo Ganadería y Pesca, son cifras que se pueden dar al corte de un mes cuando </a:t>
            </a:r>
            <a:r>
              <a:rPr lang="es-ES" dirty="0">
                <a:cs typeface="Arial" panose="020B0604020202020204" pitchFamily="34" charset="0"/>
              </a:rPr>
              <a:t>éste aún no concluye o bien se puede dar el mes anterior con cifras definitivas. </a:t>
            </a:r>
            <a:endParaRPr lang="es-MX" dirty="0"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00000"/>
              </a:lnSpc>
              <a:spcBef>
                <a:spcPct val="50000"/>
              </a:spcBef>
              <a:buFont typeface="+mj-lt"/>
              <a:buAutoNum type="alphaLcParenR" startAt="3"/>
            </a:pPr>
            <a:r>
              <a:rPr lang="es-MX" dirty="0">
                <a:cs typeface="Arial" panose="020B0604020202020204" pitchFamily="34" charset="0"/>
              </a:rPr>
              <a:t>Acumuladas hasta septiembre, y estimadas de octubre a diciembre. (En una columna se pone 2023</a:t>
            </a:r>
            <a:r>
              <a:rPr lang="es-MX" baseline="30000" dirty="0">
                <a:cs typeface="Arial" panose="020B0604020202020204" pitchFamily="34" charset="0"/>
              </a:rPr>
              <a:t>1/ </a:t>
            </a:r>
            <a:r>
              <a:rPr lang="es-MX" dirty="0">
                <a:cs typeface="Arial" panose="020B0604020202020204" pitchFamily="34" charset="0"/>
              </a:rPr>
              <a:t>con el dato real y en la otra 2023</a:t>
            </a:r>
            <a:r>
              <a:rPr lang="es-MX" baseline="30000" dirty="0">
                <a:cs typeface="Arial" panose="020B0604020202020204" pitchFamily="34" charset="0"/>
              </a:rPr>
              <a:t>2/ </a:t>
            </a:r>
            <a:r>
              <a:rPr lang="es-MX" dirty="0">
                <a:cs typeface="Arial" panose="020B0604020202020204" pitchFamily="34" charset="0"/>
              </a:rPr>
              <a:t>con la estimación</a:t>
            </a:r>
            <a:r>
              <a:rPr lang="es-ES" dirty="0">
                <a:cs typeface="Arial" panose="020B0604020202020204" pitchFamily="34" charset="0"/>
              </a:rPr>
              <a:t>. </a:t>
            </a:r>
            <a:r>
              <a:rPr lang="es-MX" dirty="0">
                <a:cs typeface="Arial" panose="020B0604020202020204" pitchFamily="34" charset="0"/>
              </a:rPr>
              <a:t>S</a:t>
            </a:r>
            <a:r>
              <a:rPr lang="es-ES" dirty="0" err="1">
                <a:cs typeface="Arial" panose="020B0604020202020204" pitchFamily="34" charset="0"/>
              </a:rPr>
              <a:t>olo</a:t>
            </a:r>
            <a:r>
              <a:rPr lang="es-ES" dirty="0">
                <a:cs typeface="Arial" panose="020B0604020202020204" pitchFamily="34" charset="0"/>
              </a:rPr>
              <a:t> en los casos donde sea relevante poner un estimado</a:t>
            </a:r>
            <a:r>
              <a:rPr lang="es-MX" dirty="0">
                <a:cs typeface="Arial" panose="020B0604020202020204" pitchFamily="34" charset="0"/>
              </a:rPr>
              <a:t>, por ejemplo: cuando el estimado al cierre signifique un avance importante respecto al total anual, otro ejemplo es cuando el acumulado se tiene hasta junio o julio y el resto del año se debe estimar. Realizar estimaciones es responsabilidad del </a:t>
            </a:r>
            <a:r>
              <a:rPr lang="es-ES" dirty="0">
                <a:cs typeface="Arial" panose="020B0604020202020204" pitchFamily="34" charset="0"/>
              </a:rPr>
              <a:t>área por lo que, si no se tiene un cálculo muy aproximado a lo que será la realidad, únicamente deberá ponerse el dato real.</a:t>
            </a:r>
            <a:endParaRPr lang="es-MX" dirty="0"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1CD9EA6-BBDB-1499-8043-29AC0ED3C840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78AD91BB-A669-E577-EAA8-D3E2D433B6E8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13654DE-3300-67F5-B637-83A99879D8CB}"/>
              </a:ext>
            </a:extLst>
          </p:cNvPr>
          <p:cNvSpPr txBox="1"/>
          <p:nvPr/>
        </p:nvSpPr>
        <p:spPr>
          <a:xfrm>
            <a:off x="5580403" y="148368"/>
            <a:ext cx="3443955" cy="276999"/>
          </a:xfrm>
          <a:prstGeom prst="rect">
            <a:avLst/>
          </a:prstGeom>
          <a:solidFill>
            <a:srgbClr val="92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cs typeface="Arial" panose="020B0604020202020204" pitchFamily="34" charset="0"/>
              </a:rPr>
              <a:t>¿Cómo elaborar el Anexo Estadístico del Informe?</a:t>
            </a:r>
            <a:endParaRPr lang="es-MX" sz="1200" dirty="0">
              <a:solidFill>
                <a:schemeClr val="bg1"/>
              </a:solidFill>
            </a:endParaRPr>
          </a:p>
        </p:txBody>
      </p:sp>
      <p:pic>
        <p:nvPicPr>
          <p:cNvPr id="6" name="Imagen 36">
            <a:extLst>
              <a:ext uri="{FF2B5EF4-FFF2-40B4-BE49-F238E27FC236}">
                <a16:creationId xmlns:a16="http://schemas.microsoft.com/office/drawing/2014/main" id="{96D5F11F-6AA9-BB91-E361-E2C4D3B9527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93333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26D896D-02D7-D46B-2AD9-8DE1360C8822}"/>
              </a:ext>
            </a:extLst>
          </p:cNvPr>
          <p:cNvSpPr/>
          <p:nvPr/>
        </p:nvSpPr>
        <p:spPr>
          <a:xfrm>
            <a:off x="913634" y="887107"/>
            <a:ext cx="7998354" cy="5632311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endParaRPr lang="es-MX" dirty="0">
              <a:cs typeface="Arial" panose="020B060402020202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MX" dirty="0">
                <a:cs typeface="Arial" panose="020B0604020202020204" pitchFamily="34" charset="0"/>
              </a:rPr>
              <a:t>2. Se solicita cierre al 31 de diciembre 2022, que respecto a la información presentada en el último informe de gobierno complementa los siguientes puntos:</a:t>
            </a:r>
          </a:p>
          <a:p>
            <a:pPr marL="914400" lvl="1" indent="-457200" algn="just">
              <a:spcBef>
                <a:spcPct val="50000"/>
              </a:spcBef>
              <a:buFont typeface="+mj-lt"/>
              <a:buAutoNum type="alphaLcParenR"/>
            </a:pPr>
            <a:r>
              <a:rPr lang="es-MX" dirty="0">
                <a:cs typeface="Arial" panose="020B0604020202020204" pitchFamily="34" charset="0"/>
              </a:rPr>
              <a:t>Cifras con corte a septiembre o meses anteriores</a:t>
            </a:r>
          </a:p>
          <a:p>
            <a:pPr marL="914400" lvl="1" indent="-457200" algn="just">
              <a:spcBef>
                <a:spcPct val="50000"/>
              </a:spcBef>
              <a:buFont typeface="+mj-lt"/>
              <a:buAutoNum type="alphaLcParenR"/>
            </a:pPr>
            <a:r>
              <a:rPr lang="es-MX" dirty="0">
                <a:cs typeface="Arial" panose="020B0604020202020204" pitchFamily="34" charset="0"/>
              </a:rPr>
              <a:t>Cifras preliminares</a:t>
            </a:r>
          </a:p>
          <a:p>
            <a:pPr marL="914400" lvl="1" indent="-457200" algn="just">
              <a:spcBef>
                <a:spcPct val="50000"/>
              </a:spcBef>
              <a:buFont typeface="+mj-lt"/>
              <a:buAutoNum type="alphaLcParenR"/>
            </a:pPr>
            <a:r>
              <a:rPr lang="es-MX" dirty="0">
                <a:cs typeface="Arial" panose="020B0604020202020204" pitchFamily="34" charset="0"/>
              </a:rPr>
              <a:t>Cifras estimadas</a:t>
            </a:r>
          </a:p>
          <a:p>
            <a:pPr algn="just">
              <a:spcBef>
                <a:spcPct val="50000"/>
              </a:spcBef>
            </a:pPr>
            <a:r>
              <a:rPr lang="es-MX" dirty="0">
                <a:cs typeface="Arial" panose="020B0604020202020204" pitchFamily="34" charset="0"/>
              </a:rPr>
              <a:t>3. La fecha para recibir información para el Anexo Estadístico será </a:t>
            </a:r>
            <a:r>
              <a:rPr lang="es-MX" b="1" dirty="0">
                <a:cs typeface="Arial" panose="020B0604020202020204" pitchFamily="34" charset="0"/>
              </a:rPr>
              <a:t>del 15 de septiembre, con fecha límite al </a:t>
            </a:r>
            <a:r>
              <a:rPr lang="es-MX" dirty="0">
                <a:solidFill>
                  <a:srgbClr val="FF0000"/>
                </a:solidFill>
                <a:cs typeface="Arial" panose="020B0604020202020204" pitchFamily="34" charset="0"/>
              </a:rPr>
              <a:t>05 de octubre de 2023 </a:t>
            </a:r>
            <a:r>
              <a:rPr lang="es-MX" dirty="0">
                <a:cs typeface="Arial" panose="020B0604020202020204" pitchFamily="34" charset="0"/>
              </a:rPr>
              <a:t>sin prórroga alguna, la que no se reciba en esta fecha, será excluida del Anexo Estadístico.</a:t>
            </a:r>
          </a:p>
          <a:p>
            <a:pPr algn="just">
              <a:spcBef>
                <a:spcPct val="50000"/>
              </a:spcBef>
            </a:pPr>
            <a:r>
              <a:rPr lang="es-ES" dirty="0">
                <a:cs typeface="Arial" panose="020B0604020202020204" pitchFamily="34" charset="0"/>
              </a:rPr>
              <a:t>4. </a:t>
            </a:r>
            <a:r>
              <a:rPr lang="es-MX" dirty="0">
                <a:cs typeface="Arial" panose="020B0604020202020204" pitchFamily="34" charset="0"/>
              </a:rPr>
              <a:t>La devolución de los formatos debidamente </a:t>
            </a:r>
            <a:r>
              <a:rPr lang="es-MX" dirty="0" err="1">
                <a:cs typeface="Arial" panose="020B0604020202020204" pitchFamily="34" charset="0"/>
              </a:rPr>
              <a:t>requisitados</a:t>
            </a:r>
            <a:r>
              <a:rPr lang="es-MX" dirty="0">
                <a:cs typeface="Arial" panose="020B0604020202020204" pitchFamily="34" charset="0"/>
              </a:rPr>
              <a:t> por las dependencias, deber</a:t>
            </a:r>
            <a:r>
              <a:rPr lang="es-ES" dirty="0">
                <a:cs typeface="Arial" panose="020B0604020202020204" pitchFamily="34" charset="0"/>
              </a:rPr>
              <a:t>á</a:t>
            </a:r>
            <a:r>
              <a:rPr lang="es-MX" dirty="0">
                <a:cs typeface="Arial" panose="020B0604020202020204" pitchFamily="34" charset="0"/>
              </a:rPr>
              <a:t> ser enviada a través de los siguientes correos </a:t>
            </a:r>
            <a:r>
              <a:rPr lang="es-MX" dirty="0" err="1">
                <a:cs typeface="Arial" panose="020B0604020202020204" pitchFamily="34" charset="0"/>
              </a:rPr>
              <a:t>electr</a:t>
            </a:r>
            <a:r>
              <a:rPr lang="es-ES" dirty="0" err="1">
                <a:cs typeface="Arial" panose="020B0604020202020204" pitchFamily="34" charset="0"/>
              </a:rPr>
              <a:t>ónicos</a:t>
            </a:r>
            <a:r>
              <a:rPr lang="es-ES" dirty="0">
                <a:cs typeface="Arial" panose="020B0604020202020204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endParaRPr lang="es-ES" dirty="0">
              <a:cs typeface="Arial" panose="020B060402020202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s-MX" dirty="0">
                <a:cs typeface="Arial" panose="020B0604020202020204" pitchFamily="34" charset="0"/>
                <a:hlinkClick r:id="rId2"/>
              </a:rPr>
              <a:t>sergio.castil@sinaloa.gob.mx</a:t>
            </a:r>
            <a:r>
              <a:rPr lang="es-MX" dirty="0">
                <a:cs typeface="Arial" panose="020B0604020202020204" pitchFamily="34" charset="0"/>
              </a:rPr>
              <a:t> ,</a:t>
            </a:r>
            <a:r>
              <a:rPr lang="es-ES" dirty="0"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s-ES" dirty="0" err="1">
                <a:cs typeface="Arial" panose="020B0604020202020204" pitchFamily="34" charset="0"/>
                <a:hlinkClick r:id="rId3"/>
              </a:rPr>
              <a:t>felix.gamez</a:t>
            </a:r>
            <a:r>
              <a:rPr lang="es-MX" dirty="0">
                <a:cs typeface="Arial" panose="020B0604020202020204" pitchFamily="34" charset="0"/>
                <a:hlinkClick r:id="rId3"/>
              </a:rPr>
              <a:t>@</a:t>
            </a:r>
            <a:r>
              <a:rPr lang="es-MX" dirty="0" err="1">
                <a:cs typeface="Arial" panose="020B0604020202020204" pitchFamily="34" charset="0"/>
                <a:hlinkClick r:id="rId3"/>
              </a:rPr>
              <a:t>sinaloa.gob.mx</a:t>
            </a:r>
            <a:r>
              <a:rPr lang="es-MX" dirty="0"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50000"/>
              </a:spcBef>
            </a:pPr>
            <a:endParaRPr lang="es-MX" dirty="0"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A1CD9EA6-BBDB-1499-8043-29AC0ED3C840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78AD91BB-A669-E577-EAA8-D3E2D433B6E8}"/>
              </a:ext>
            </a:extLst>
          </p:cNvPr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13654DE-3300-67F5-B637-83A99879D8CB}"/>
              </a:ext>
            </a:extLst>
          </p:cNvPr>
          <p:cNvSpPr txBox="1"/>
          <p:nvPr/>
        </p:nvSpPr>
        <p:spPr>
          <a:xfrm>
            <a:off x="5580403" y="148368"/>
            <a:ext cx="3443955" cy="276999"/>
          </a:xfrm>
          <a:prstGeom prst="rect">
            <a:avLst/>
          </a:prstGeom>
          <a:solidFill>
            <a:srgbClr val="92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cs typeface="Arial" panose="020B0604020202020204" pitchFamily="34" charset="0"/>
              </a:rPr>
              <a:t>¿Cómo elaborar el Anexo Estadístico del Informe?</a:t>
            </a:r>
            <a:endParaRPr lang="es-MX" sz="1200" dirty="0">
              <a:solidFill>
                <a:schemeClr val="bg1"/>
              </a:solidFill>
            </a:endParaRPr>
          </a:p>
        </p:txBody>
      </p:sp>
      <p:pic>
        <p:nvPicPr>
          <p:cNvPr id="6" name="Imagen 36">
            <a:extLst>
              <a:ext uri="{FF2B5EF4-FFF2-40B4-BE49-F238E27FC236}">
                <a16:creationId xmlns:a16="http://schemas.microsoft.com/office/drawing/2014/main" id="{96D5F11F-6AA9-BB91-E361-E2C4D3B9527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93333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9">
            <a:extLst>
              <a:ext uri="{FF2B5EF4-FFF2-40B4-BE49-F238E27FC236}">
                <a16:creationId xmlns:a16="http://schemas.microsoft.com/office/drawing/2014/main" id="{21896D96-ED50-33F4-7F18-00F01D2ECB1F}"/>
              </a:ext>
            </a:extLst>
          </p:cNvPr>
          <p:cNvSpPr/>
          <p:nvPr/>
        </p:nvSpPr>
        <p:spPr>
          <a:xfrm>
            <a:off x="1974796" y="2749443"/>
            <a:ext cx="5867400" cy="6544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/>
          </a:p>
        </p:txBody>
      </p:sp>
      <p:sp>
        <p:nvSpPr>
          <p:cNvPr id="3" name="6 Rectángulo">
            <a:extLst>
              <a:ext uri="{FF2B5EF4-FFF2-40B4-BE49-F238E27FC236}">
                <a16:creationId xmlns:a16="http://schemas.microsoft.com/office/drawing/2014/main" id="{56550590-EB77-BA08-696C-3C9176E30B6C}"/>
              </a:ext>
            </a:extLst>
          </p:cNvPr>
          <p:cNvSpPr/>
          <p:nvPr/>
        </p:nvSpPr>
        <p:spPr>
          <a:xfrm>
            <a:off x="1974796" y="2859447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Asesores de la SAF para el Informe</a:t>
            </a:r>
          </a:p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(Anexo Estadístico)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ángulo 9">
            <a:extLst>
              <a:ext uri="{FF2B5EF4-FFF2-40B4-BE49-F238E27FC236}">
                <a16:creationId xmlns:a16="http://schemas.microsoft.com/office/drawing/2014/main" id="{2F03D550-9236-1681-0BBE-9FFAF7E8D6BB}"/>
              </a:ext>
            </a:extLst>
          </p:cNvPr>
          <p:cNvSpPr/>
          <p:nvPr/>
        </p:nvSpPr>
        <p:spPr>
          <a:xfrm>
            <a:off x="1974796" y="3721837"/>
            <a:ext cx="5867400" cy="6544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186FD62-73B5-E9F5-8924-B4D750F6170E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id="{1344A306-05E3-FDDC-92E5-BFE5B8D88652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6D5D8FE-3A3D-E723-0AFF-077FA186B15C}"/>
              </a:ext>
            </a:extLst>
          </p:cNvPr>
          <p:cNvSpPr txBox="1"/>
          <p:nvPr/>
        </p:nvSpPr>
        <p:spPr>
          <a:xfrm>
            <a:off x="5580403" y="148368"/>
            <a:ext cx="3443955" cy="276999"/>
          </a:xfrm>
          <a:prstGeom prst="rect">
            <a:avLst/>
          </a:prstGeom>
          <a:solidFill>
            <a:srgbClr val="92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cs typeface="Arial" panose="020B0604020202020204" pitchFamily="34" charset="0"/>
              </a:rPr>
              <a:t>¿Cómo elaborar el Anexo Estadístico del Informe?</a:t>
            </a:r>
            <a:endParaRPr lang="es-MX" sz="1200" dirty="0">
              <a:solidFill>
                <a:schemeClr val="bg1"/>
              </a:solidFill>
            </a:endParaRPr>
          </a:p>
        </p:txBody>
      </p:sp>
      <p:pic>
        <p:nvPicPr>
          <p:cNvPr id="8" name="Imagen 36">
            <a:extLst>
              <a:ext uri="{FF2B5EF4-FFF2-40B4-BE49-F238E27FC236}">
                <a16:creationId xmlns:a16="http://schemas.microsoft.com/office/drawing/2014/main" id="{89C46397-FB66-1601-5F34-ADEC412478B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65986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8CA1BE3-6DD6-3EDA-0F71-EB773015E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842009"/>
              </p:ext>
            </p:extLst>
          </p:nvPr>
        </p:nvGraphicFramePr>
        <p:xfrm>
          <a:off x="1801024" y="1743245"/>
          <a:ext cx="6324600" cy="3419324"/>
        </p:xfrm>
        <a:graphic>
          <a:graphicData uri="http://schemas.openxmlformats.org/drawingml/2006/table">
            <a:tbl>
              <a:tblPr firstRow="1" firstCol="1" bandRow="1"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244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50" b="1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ESTADÍSTICO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50" b="1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 SAF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Lic. Sergio </a:t>
                      </a:r>
                      <a:r>
                        <a:rPr lang="es-MX" sz="1850" b="1" dirty="0" err="1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Castil</a:t>
                      </a: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Reyes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Teléfono: 667 758 70 00 Ext. 2299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Correo: </a:t>
                      </a:r>
                      <a:r>
                        <a:rPr lang="es-MX" sz="1850" u="sng" dirty="0">
                          <a:solidFill>
                            <a:srgbClr val="0563C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s-MX" sz="1850" u="sng" dirty="0">
                          <a:solidFill>
                            <a:srgbClr val="0563C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ergio.castil@sinaloa.gob.mx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Félix Alberto Gámez Sánchez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Teléfono: 667 758 70 00 Ext. 2299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Correo: </a:t>
                      </a:r>
                      <a:r>
                        <a:rPr lang="es-MX" sz="1850" u="sng" dirty="0">
                          <a:solidFill>
                            <a:srgbClr val="0563C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felix.gamez@sinaloa.gob.mx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C02D9603-C8BE-88BC-4717-10D6490C20E2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905A6336-45CC-C115-E400-FFBE51507322}"/>
              </a:ext>
            </a:extLst>
          </p:cNvPr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D7287F4-6C3B-9E5E-5082-91A29C47F280}"/>
              </a:ext>
            </a:extLst>
          </p:cNvPr>
          <p:cNvSpPr txBox="1"/>
          <p:nvPr/>
        </p:nvSpPr>
        <p:spPr>
          <a:xfrm>
            <a:off x="5580403" y="148368"/>
            <a:ext cx="3443955" cy="276999"/>
          </a:xfrm>
          <a:prstGeom prst="rect">
            <a:avLst/>
          </a:prstGeom>
          <a:solidFill>
            <a:srgbClr val="920000"/>
          </a:solidFill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cs typeface="Arial" panose="020B0604020202020204" pitchFamily="34" charset="0"/>
              </a:rPr>
              <a:t>¿Cómo elaborar el Anexo Estadístico del Informe?</a:t>
            </a:r>
            <a:endParaRPr lang="es-MX" sz="1200" dirty="0">
              <a:solidFill>
                <a:schemeClr val="bg1"/>
              </a:solidFill>
            </a:endParaRPr>
          </a:p>
        </p:txBody>
      </p:sp>
      <p:pic>
        <p:nvPicPr>
          <p:cNvPr id="6" name="Imagen 36">
            <a:extLst>
              <a:ext uri="{FF2B5EF4-FFF2-40B4-BE49-F238E27FC236}">
                <a16:creationId xmlns:a16="http://schemas.microsoft.com/office/drawing/2014/main" id="{02C9F6F3-29AB-C740-4BBC-ACCE6D1D149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506197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9">
            <a:extLst>
              <a:ext uri="{FF2B5EF4-FFF2-40B4-BE49-F238E27FC236}">
                <a16:creationId xmlns:a16="http://schemas.microsoft.com/office/drawing/2014/main" id="{3676CB4B-AEE7-6649-6609-0B7675EF25F3}"/>
              </a:ext>
            </a:extLst>
          </p:cNvPr>
          <p:cNvSpPr/>
          <p:nvPr/>
        </p:nvSpPr>
        <p:spPr>
          <a:xfrm>
            <a:off x="1880793" y="2752257"/>
            <a:ext cx="5867400" cy="6544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/>
          </a:p>
        </p:txBody>
      </p:sp>
      <p:sp>
        <p:nvSpPr>
          <p:cNvPr id="3" name="6 Rectángulo">
            <a:extLst>
              <a:ext uri="{FF2B5EF4-FFF2-40B4-BE49-F238E27FC236}">
                <a16:creationId xmlns:a16="http://schemas.microsoft.com/office/drawing/2014/main" id="{56373682-ED51-A183-4194-5E22B632AB78}"/>
              </a:ext>
            </a:extLst>
          </p:cNvPr>
          <p:cNvSpPr/>
          <p:nvPr/>
        </p:nvSpPr>
        <p:spPr>
          <a:xfrm>
            <a:off x="1880793" y="2852123"/>
            <a:ext cx="5867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Correos para recibir la </a:t>
            </a:r>
          </a:p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Información de las dependencias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ángulo 9">
            <a:extLst>
              <a:ext uri="{FF2B5EF4-FFF2-40B4-BE49-F238E27FC236}">
                <a16:creationId xmlns:a16="http://schemas.microsoft.com/office/drawing/2014/main" id="{E78D5E91-60E4-E542-9727-570CB8E07B45}"/>
              </a:ext>
            </a:extLst>
          </p:cNvPr>
          <p:cNvSpPr/>
          <p:nvPr/>
        </p:nvSpPr>
        <p:spPr>
          <a:xfrm>
            <a:off x="1880793" y="4156710"/>
            <a:ext cx="5867400" cy="6544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988D8CB-09B3-5EAD-4864-BF4D746FC5E9}"/>
              </a:ext>
            </a:extLst>
          </p:cNvPr>
          <p:cNvSpPr txBox="1"/>
          <p:nvPr/>
        </p:nvSpPr>
        <p:spPr>
          <a:xfrm>
            <a:off x="2524220" y="3633747"/>
            <a:ext cx="45805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(Anexo Estadístico)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E8890F4-4C25-DA0A-97E0-10096300F46F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7" name="Google Shape;56;p13">
            <a:extLst>
              <a:ext uri="{FF2B5EF4-FFF2-40B4-BE49-F238E27FC236}">
                <a16:creationId xmlns:a16="http://schemas.microsoft.com/office/drawing/2014/main" id="{8A706440-6065-F428-9F9A-9EA3BB090395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36">
            <a:extLst>
              <a:ext uri="{FF2B5EF4-FFF2-40B4-BE49-F238E27FC236}">
                <a16:creationId xmlns:a16="http://schemas.microsoft.com/office/drawing/2014/main" id="{487C271A-C161-EB3A-731B-65E3516A0E9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20054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B529786-D553-AEBF-0D3E-54B964A88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33820"/>
              </p:ext>
            </p:extLst>
          </p:nvPr>
        </p:nvGraphicFramePr>
        <p:xfrm>
          <a:off x="1792480" y="1736305"/>
          <a:ext cx="6324600" cy="3433204"/>
        </p:xfrm>
        <a:graphic>
          <a:graphicData uri="http://schemas.openxmlformats.org/drawingml/2006/table">
            <a:tbl>
              <a:tblPr firstRow="1" firstCol="1" bandRow="1"/>
              <a:tblGrid>
                <a:gridCol w="632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437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50" b="1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ANEXO ESTADÍSTICO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50" b="1" kern="12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 SAF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15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Lic. Sergio </a:t>
                      </a:r>
                      <a:r>
                        <a:rPr lang="es-MX" sz="1850" b="1" dirty="0" err="1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Castil</a:t>
                      </a: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Reyes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Teléfono: 667 758 70 00 Ext. 2299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Correo: </a:t>
                      </a:r>
                      <a:r>
                        <a:rPr lang="es-MX" sz="1850" u="sng" dirty="0">
                          <a:solidFill>
                            <a:srgbClr val="0563C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s-MX" sz="1850" u="sng" dirty="0">
                          <a:solidFill>
                            <a:srgbClr val="0563C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hlinkClick r:id="rId2"/>
                        </a:rPr>
                        <a:t>ergio.castil@sinaloa.gob.mx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Félix Alberto Gámez Sánchez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Teléfono: 667 758 70 00 Ext. 2299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5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Correo: </a:t>
                      </a:r>
                      <a:r>
                        <a:rPr lang="es-MX" sz="1850" u="sng" dirty="0">
                          <a:solidFill>
                            <a:srgbClr val="0563C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felix.gamez@sinaloa.gob.mx</a:t>
                      </a:r>
                      <a:endParaRPr lang="es-MX" sz="185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71A43E0D-6C85-D1A7-2F08-7F5F7FB9DC67}"/>
              </a:ext>
            </a:extLst>
          </p:cNvPr>
          <p:cNvSpPr/>
          <p:nvPr/>
        </p:nvSpPr>
        <p:spPr>
          <a:xfrm>
            <a:off x="-8284" y="6023617"/>
            <a:ext cx="679556" cy="839824"/>
          </a:xfrm>
          <a:prstGeom prst="rect">
            <a:avLst/>
          </a:prstGeom>
          <a:solidFill>
            <a:srgbClr val="691C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4" name="Google Shape;56;p13">
            <a:extLst>
              <a:ext uri="{FF2B5EF4-FFF2-40B4-BE49-F238E27FC236}">
                <a16:creationId xmlns:a16="http://schemas.microsoft.com/office/drawing/2014/main" id="{E22895C8-0155-6150-9160-534E7924C6A5}"/>
              </a:ext>
            </a:extLst>
          </p:cNvPr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76912" y="6340980"/>
            <a:ext cx="495655" cy="239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36">
            <a:extLst>
              <a:ext uri="{FF2B5EF4-FFF2-40B4-BE49-F238E27FC236}">
                <a16:creationId xmlns:a16="http://schemas.microsoft.com/office/drawing/2014/main" id="{EF8A4B0D-5AFA-AC67-256D-BCB5131FFA3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672599" cy="60234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691895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1029</TotalTime>
  <Words>609</Words>
  <Application>Microsoft Office PowerPoint</Application>
  <PresentationFormat>Presentación en pantalla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Albertus Extra Bold</vt:lpstr>
      <vt:lpstr>Arial</vt:lpstr>
      <vt:lpstr>Calibri</vt:lpstr>
      <vt:lpstr>Calibri Light</vt:lpstr>
      <vt:lpstr>Calibri Light (Títulos)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Unidad de Riesgos y Políticas Públicas</dc:creator>
  <cp:lastModifiedBy>PC ESTADISTICA</cp:lastModifiedBy>
  <cp:revision>176</cp:revision>
  <dcterms:created xsi:type="dcterms:W3CDTF">2023-07-18T02:27:42Z</dcterms:created>
  <dcterms:modified xsi:type="dcterms:W3CDTF">2023-08-04T17:43:16Z</dcterms:modified>
</cp:coreProperties>
</file>